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64" r:id="rId8"/>
    <p:sldId id="262" r:id="rId9"/>
    <p:sldId id="263" r:id="rId10"/>
    <p:sldId id="26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1. Kdy ses začal/a zajímat o výběr střední školy?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E1-4A53-A71D-6F368DDC8DD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E1-4A53-A71D-6F368DDC8DD4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E1-4A53-A71D-6F368DDC8D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List1!$B$1:$D$1</c:f>
              <c:strCache>
                <c:ptCount val="3"/>
                <c:pt idx="0">
                  <c:v>8. třída</c:v>
                </c:pt>
                <c:pt idx="1">
                  <c:v>9. třída</c:v>
                </c:pt>
                <c:pt idx="2">
                  <c:v>Jiná možnost</c:v>
                </c:pt>
              </c:strCache>
            </c:strRef>
          </c:cat>
          <c:val>
            <c:numRef>
              <c:f>List1!$B$2:$D$2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E1-4A53-A71D-6F368DDC8DD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Jak</a:t>
            </a:r>
            <a:r>
              <a:rPr lang="cs-CZ" dirty="0"/>
              <a:t>ý</a:t>
            </a:r>
            <a:r>
              <a:rPr lang="en-US" dirty="0"/>
              <a:t>m </a:t>
            </a:r>
            <a:r>
              <a:rPr lang="en-US" dirty="0" err="1"/>
              <a:t>způsobem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dozvěděl</a:t>
            </a:r>
            <a:r>
              <a:rPr lang="cs-CZ" dirty="0"/>
              <a:t>/a</a:t>
            </a:r>
            <a:r>
              <a:rPr lang="en-US" dirty="0"/>
              <a:t> o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favorizovaných</a:t>
            </a:r>
            <a:r>
              <a:rPr lang="en-US" dirty="0"/>
              <a:t> </a:t>
            </a:r>
            <a:r>
              <a:rPr lang="en-US" dirty="0" err="1"/>
              <a:t>středních</a:t>
            </a:r>
            <a:r>
              <a:rPr lang="en-US" dirty="0"/>
              <a:t> </a:t>
            </a:r>
            <a:r>
              <a:rPr lang="en-US" dirty="0" err="1"/>
              <a:t>školách</a:t>
            </a:r>
            <a:r>
              <a:rPr lang="en-US" dirty="0"/>
              <a:t>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List1!$B$19:$J$19</c:f>
              <c:strCache>
                <c:ptCount val="9"/>
                <c:pt idx="0">
                  <c:v>Atlas škol</c:v>
                </c:pt>
                <c:pt idx="1">
                  <c:v>Výchovný poradce na ZŠ</c:v>
                </c:pt>
                <c:pt idx="2">
                  <c:v>Návštěva SŠ na ZŠ</c:v>
                </c:pt>
                <c:pt idx="3">
                  <c:v>DOD na SŠ</c:v>
                </c:pt>
                <c:pt idx="4">
                  <c:v>Reklama v tištěné podobě</c:v>
                </c:pt>
                <c:pt idx="5">
                  <c:v>Reklama na sociálních sítích</c:v>
                </c:pt>
                <c:pt idx="6">
                  <c:v>Kamarádi</c:v>
                </c:pt>
                <c:pt idx="7">
                  <c:v>Kamarád studující na MSOA</c:v>
                </c:pt>
                <c:pt idx="8">
                  <c:v>Rodiče</c:v>
                </c:pt>
              </c:strCache>
            </c:strRef>
          </c:cat>
          <c:val>
            <c:numRef>
              <c:f>List1!$B$20:$J$20</c:f>
              <c:numCache>
                <c:formatCode>General</c:formatCode>
                <c:ptCount val="9"/>
                <c:pt idx="0">
                  <c:v>5</c:v>
                </c:pt>
                <c:pt idx="1">
                  <c:v>2</c:v>
                </c:pt>
                <c:pt idx="2">
                  <c:v>1</c:v>
                </c:pt>
                <c:pt idx="3">
                  <c:v>6</c:v>
                </c:pt>
                <c:pt idx="4">
                  <c:v>0</c:v>
                </c:pt>
                <c:pt idx="5">
                  <c:v>2</c:v>
                </c:pt>
                <c:pt idx="6">
                  <c:v>6</c:v>
                </c:pt>
                <c:pt idx="7">
                  <c:v>5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4-4CE2-AF17-1E513A9C8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5457984"/>
        <c:axId val="555456016"/>
      </c:barChart>
      <c:catAx>
        <c:axId val="55545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5456016"/>
        <c:crosses val="autoZero"/>
        <c:auto val="1"/>
        <c:lblAlgn val="ctr"/>
        <c:lblOffset val="100"/>
        <c:noMultiLvlLbl val="0"/>
      </c:catAx>
      <c:valAx>
        <c:axId val="555456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545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Jakou</a:t>
            </a:r>
            <a:r>
              <a:rPr lang="en-US" dirty="0"/>
              <a:t> </a:t>
            </a:r>
            <a:r>
              <a:rPr lang="en-US" dirty="0" err="1"/>
              <a:t>známkou</a:t>
            </a:r>
            <a:r>
              <a:rPr lang="en-US" dirty="0"/>
              <a:t> </a:t>
            </a:r>
            <a:r>
              <a:rPr lang="en-US" dirty="0" err="1"/>
              <a:t>bys</a:t>
            </a:r>
            <a:r>
              <a:rPr lang="en-US" dirty="0"/>
              <a:t> </a:t>
            </a:r>
            <a:r>
              <a:rPr lang="en-US" dirty="0" err="1"/>
              <a:t>hodnotil</a:t>
            </a:r>
            <a:r>
              <a:rPr lang="cs-CZ" dirty="0"/>
              <a:t>/a</a:t>
            </a:r>
            <a:r>
              <a:rPr lang="en-US" dirty="0"/>
              <a:t> po </a:t>
            </a:r>
            <a:r>
              <a:rPr lang="en-US" dirty="0" err="1"/>
              <a:t>měsíci</a:t>
            </a:r>
            <a:r>
              <a:rPr lang="en-US" dirty="0"/>
              <a:t> </a:t>
            </a:r>
            <a:r>
              <a:rPr lang="en-US" dirty="0" err="1"/>
              <a:t>vzdělávání</a:t>
            </a:r>
            <a:r>
              <a:rPr lang="en-US" dirty="0"/>
              <a:t> </a:t>
            </a:r>
            <a:r>
              <a:rPr lang="en-US" dirty="0" err="1"/>
              <a:t>naši</a:t>
            </a:r>
            <a:r>
              <a:rPr lang="en-US" dirty="0"/>
              <a:t> </a:t>
            </a:r>
            <a:r>
              <a:rPr lang="en-US" dirty="0" err="1"/>
              <a:t>školu</a:t>
            </a:r>
            <a:r>
              <a:rPr lang="en-US" dirty="0"/>
              <a:t>?</a:t>
            </a:r>
            <a:r>
              <a:rPr lang="cs-CZ" dirty="0"/>
              <a:t> Odpovědi</a:t>
            </a:r>
            <a:r>
              <a:rPr lang="cs-CZ" baseline="0" dirty="0"/>
              <a:t> prváků.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List1!$B$38:$F$38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List1!$B$39:$F$39</c:f>
              <c:numCache>
                <c:formatCode>General</c:formatCode>
                <c:ptCount val="5"/>
                <c:pt idx="0">
                  <c:v>9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9B-4182-AB68-9A1CE97218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0505200"/>
        <c:axId val="540510448"/>
      </c:barChart>
      <c:catAx>
        <c:axId val="540505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Hodnocení</a:t>
                </a:r>
                <a:r>
                  <a:rPr lang="cs-CZ" baseline="0"/>
                  <a:t> jako ve škole:</a:t>
                </a:r>
              </a:p>
              <a:p>
                <a:pPr>
                  <a:defRPr/>
                </a:pPr>
                <a:r>
                  <a:rPr lang="cs-CZ" baseline="0"/>
                  <a:t> 1  výborná úroveň..... 5 nedostatečná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0510448"/>
        <c:crosses val="autoZero"/>
        <c:auto val="1"/>
        <c:lblAlgn val="ctr"/>
        <c:lblOffset val="100"/>
        <c:noMultiLvlLbl val="0"/>
      </c:catAx>
      <c:valAx>
        <c:axId val="54051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050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Jakou známkou bys hodnotil/a vzdělávání na naší škole? </a:t>
            </a:r>
            <a:r>
              <a:rPr lang="cs-CZ"/>
              <a:t>Odpovědi druháků.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List1!$B$56:$F$56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List1!$B$57:$F$57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E-4389-8ED5-ADCC8C0094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3341672"/>
        <c:axId val="553338064"/>
      </c:barChart>
      <c:catAx>
        <c:axId val="553341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Hodnocení jako ve škole: 1 výborná úroveň …. 5 nedostatečná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3338064"/>
        <c:crosses val="autoZero"/>
        <c:auto val="1"/>
        <c:lblAlgn val="ctr"/>
        <c:lblOffset val="100"/>
        <c:noMultiLvlLbl val="0"/>
      </c:catAx>
      <c:valAx>
        <c:axId val="55333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3341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316C2-DBA6-46D3-B8BB-2BD1DBEB1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CF276C-988F-4C69-974C-EE407308B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0CB52-DAC4-433B-B18E-236D6864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C4006E-D519-496C-BCE3-B91F8E3D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0A0917-3946-4D1B-874E-51AFECCC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9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70431-286D-40D4-B0FC-C967C227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9332FB-2981-4046-B177-84A3B84B3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F5BAA6-8400-4673-8FC8-A7E1B901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9EAF16-9C11-408D-9243-25ECF161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3FE3AF-F4E2-4AF4-9D58-8EA598DB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4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3DBC547-7422-4477-8A59-3F848ED97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DC00C4-7A14-4585-962E-715576155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875B66-FB1C-4BDE-B9A3-BD51DBA3C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3C87B0-4D74-4DBD-9E11-7E6BE5570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BBA26C-43C6-4232-ADD5-B3EEC22C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7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C42DA-8CB4-42C9-9066-81A4AE9D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CA623-0F3A-4084-A337-C8220C88A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1A3535-6F72-4F4E-AD81-A5DD7799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CF5B34-96C1-4655-B148-4A7A8051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479D81-1FF9-4ADB-A6CE-06D3FE0F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46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ED40D-E643-4EB5-AC2B-E6859B51C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188305-37D0-4351-81C0-5E50BEC35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7B66FD-4DAF-4443-8665-89C1FD792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E38C3F-6A93-4296-9730-3579B55B3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8F237A-10C0-4326-B466-4D895F6A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5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CBB17-3281-4D88-915D-1A19B7436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38A955-E2E0-4E31-BDC6-7E837CB148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E3EC9E-6BF5-46BA-ADE1-F4A252A3C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B6B9C0-C4E9-4CB0-B8E2-8FA8D45D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D25546-497B-42BB-8F3E-D3DAE32A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B0F46F-DA73-4C3F-B933-81F743FA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48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C8BA2-C6D7-4B0B-818C-782A2048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CBA0E4-DD52-408D-A5BF-DA7AFE591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027479-D94D-484F-91B7-D24CB37E0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93416C-FDFE-4BCA-A53F-4E33D3DD1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730DF8-39A4-4B46-80D5-7C8783D2E4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17DB-AA73-4CB9-909B-03A3FFE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A33D429-6D34-436C-B2FC-A0FE7C78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8F86D3-68D5-4420-84DA-05A144114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8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03CA4-89A6-4F22-A313-9CF3CD87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3AB9D7-C111-46D1-8230-3CEDE542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233AB9-AB2C-4BE8-B80B-4773A487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57CC5E-3F37-48F6-9A34-DFF05144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4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51FC893-34A7-46FE-B04E-45F55D87C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775A75-B6C4-41EB-ACF8-7BF00E4C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48A5B0-97EC-40CF-9E8A-29C4000E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01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676C4-EFBE-4AFC-A7BF-603ACE6D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8BB08-DEFE-471F-98F5-C7A57C4B4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90FF1A-554F-4D14-AA65-5A2730EA5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F52975-A4E4-4733-85F7-658BCB00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BDE8C7-E4D3-4078-8220-0C5205C58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C40E8E-E43F-47FF-B804-8A08FC3B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4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E9D9C-50A9-4B10-8A0E-B706E7DA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E7B9B9-4C36-458E-990A-6D6062E3F8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A3A611-28C7-4B7A-A1AE-29CF1E952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58851B-968E-4D93-B96E-2454EFC91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2DCB57-BAE0-425D-8449-5167B62FF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AFE56B-2F3E-40AD-9471-03019603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6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7EB8C3-EA40-41E0-938D-DBEE4D06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01E3D8-D713-42DF-B3BB-CED8023C8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6C8D0-7C1B-4E11-A36B-6A8C72D7B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283FD-CD97-40D4-BA3F-8160442E81D8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02A1CC-E4D8-4C00-A794-0BEB06EA3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F16367-ED78-4F32-9B64-EADDC7836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6735-7936-4EC6-A007-312FEF815D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02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CCAD28F9-1B57-4DB5-A073-3BC841CEB0CB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2924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60658-FC1C-46A8-B790-1290BA265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 co si myslíte Vy?    </a:t>
            </a:r>
          </a:p>
        </p:txBody>
      </p:sp>
      <p:pic>
        <p:nvPicPr>
          <p:cNvPr id="1028" name="Picture 4" descr="Střední školy - výběr">
            <a:extLst>
              <a:ext uri="{FF2B5EF4-FFF2-40B4-BE49-F238E27FC236}">
                <a16:creationId xmlns:a16="http://schemas.microsoft.com/office/drawing/2014/main" id="{7260DAC9-81EA-4623-8E8C-B54646398C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30" y="1825625"/>
            <a:ext cx="31791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49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3B8F78A1-5A37-4F01-99FC-511C4B33B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883261"/>
              </p:ext>
            </p:extLst>
          </p:nvPr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51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1E0D8DF3-5BFF-4C35-914E-AD42D2B6C8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188786"/>
              </p:ext>
            </p:extLst>
          </p:nvPr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532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B0ADA7A4-226A-453C-AB62-4557C5216646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47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749BB-C991-498D-9A7F-BAFD2C17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"/>
            <a:ext cx="10515600" cy="11049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CO SE TI VYBAVÍ, KDYŽ SE ŘEKNE </a:t>
            </a:r>
            <a:br>
              <a:rPr lang="cs-CZ" dirty="0"/>
            </a:br>
            <a:r>
              <a:rPr lang="cs-CZ" dirty="0"/>
              <a:t>MORAVSKOSLEZSKÁ OBCHODNÍ AKADEMIE?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2DB324-77E1-4528-984E-C2294227C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124"/>
            <a:ext cx="10515600" cy="573387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Učitelé.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Kamarádi.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Vzdělávání.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Naše škola.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Dobrá škola.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Michálkovice.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Budova MSOA.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Vánoční betlém.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Další 4 roky ve škole.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Malá škola poblíž ZOO.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Škola, na kterou chodím.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Logo školy. Červená kapka.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Škola, která má dobré jméno.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Pro mě to je začátek na škole.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Moji přátelé. Je to můj druhý domov.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Teď momentálně se mi vybaví domov.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PEK …. nic jiného …. možná ještě Ekonomika.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Moje škola. Škola, kde chodím. Škola, na které studuji.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Ekonomika a obchod. Účetnictví. Matematika. Marketing. Obchod.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Hezké prostředí, příjemní učitelé, které naučí. Super kolektiv. Zkušenost.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Škola blízko ZOO. Škola, kterou jsem měla vybranou už v 8. třídě a nakonec jsem tu.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Skvělá, malá, rodinná a přátelská škola, kde člověk nezabloudí a jsou všichni ochotní ostatním pomoci.</a:t>
            </a:r>
          </a:p>
        </p:txBody>
      </p:sp>
    </p:spTree>
    <p:extLst>
      <p:ext uri="{BB962C8B-B14F-4D97-AF65-F5344CB8AC3E}">
        <p14:creationId xmlns:p14="http://schemas.microsoft.com/office/powerpoint/2010/main" val="186514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90E55-0E0C-4C3C-A3CC-81576CCB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365125"/>
            <a:ext cx="11963400" cy="1325563"/>
          </a:xfrm>
        </p:spPr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Doporučil bys naši školu svým mladším kamarádům? Proč?                              PRVÁCI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24E77-BB2A-4C0A-9DDC-31ACC87E2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401"/>
          </a:xfrm>
        </p:spPr>
        <p:txBody>
          <a:bodyPr>
            <a:normAutofit/>
          </a:bodyPr>
          <a:lstStyle/>
          <a:p>
            <a:r>
              <a:rPr lang="cs-CZ" dirty="0"/>
              <a:t>Ano, zatím se mi tady líbí a není důvod školu nedoporučit.</a:t>
            </a:r>
          </a:p>
          <a:p>
            <a:r>
              <a:rPr lang="cs-CZ" i="1" dirty="0"/>
              <a:t>Ano, malá škola, individuálnější přístup.</a:t>
            </a:r>
          </a:p>
          <a:p>
            <a:r>
              <a:rPr lang="cs-CZ" dirty="0"/>
              <a:t>Ano, ale jen těm, kteří studium myslí vážně. Nejspíš protože po ukončení si myslím, že mám více možností.</a:t>
            </a:r>
          </a:p>
          <a:p>
            <a:r>
              <a:rPr lang="cs-CZ" i="1" dirty="0"/>
              <a:t>Pokud by měli zájem, tak proč ne.</a:t>
            </a:r>
          </a:p>
          <a:p>
            <a:r>
              <a:rPr lang="cs-CZ" dirty="0"/>
              <a:t>Určitě ano, je to škola na dobré úrovni. Dobrý přístup k žákům. Škola má všechno, co student potřebuje.</a:t>
            </a:r>
          </a:p>
          <a:p>
            <a:r>
              <a:rPr lang="cs-CZ" i="1" dirty="0"/>
              <a:t>Ano, protože je to škola na úrovni a dobře se tady učí. Je to velmi příjemné prostředí, nic tady nechybí.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98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90E55-0E0C-4C3C-A3CC-81576CCB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365125"/>
            <a:ext cx="11953875" cy="1325563"/>
          </a:xfrm>
        </p:spPr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Doporučil bys naši školu svým mladším kamarádům? Proč?                              PRVÁCI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24E77-BB2A-4C0A-9DDC-31ACC87E2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401"/>
          </a:xfrm>
        </p:spPr>
        <p:txBody>
          <a:bodyPr>
            <a:normAutofit/>
          </a:bodyPr>
          <a:lstStyle/>
          <a:p>
            <a:r>
              <a:rPr lang="cs-CZ" dirty="0"/>
              <a:t>Asi ano, myslím, že v menším kolektivu se dá žákům lépe věnovat. </a:t>
            </a:r>
          </a:p>
          <a:p>
            <a:r>
              <a:rPr lang="cs-CZ" i="1" dirty="0"/>
              <a:t>Ano, jsou tu výborní učitelé.</a:t>
            </a:r>
          </a:p>
          <a:p>
            <a:r>
              <a:rPr lang="cs-CZ" dirty="0"/>
              <a:t>Možná ano, pokud je zajímají finance, ekonomika, ….</a:t>
            </a:r>
          </a:p>
          <a:p>
            <a:r>
              <a:rPr lang="cs-CZ" i="1" dirty="0"/>
              <a:t>Ano, příjemná, sympatická, tak dlouho tu zase nejsem.</a:t>
            </a:r>
          </a:p>
          <a:p>
            <a:r>
              <a:rPr lang="cs-CZ" dirty="0"/>
              <a:t>Určitě bych doporučila, protože je tu přátelská atmosféra a odsud může jít člověk více méně kamkoliv do práce a ráda tu chodím.</a:t>
            </a:r>
          </a:p>
          <a:p>
            <a:r>
              <a:rPr lang="cs-CZ" i="1" dirty="0"/>
              <a:t>Ano, protože se mi zde zatím velice líbí. A tato škola mi přijde docela dost kvalitní a profesionální.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13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90E55-0E0C-4C3C-A3CC-81576CCB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365125"/>
            <a:ext cx="11972925" cy="1325563"/>
          </a:xfrm>
        </p:spPr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Doporučil bys naši školu svým mladším kamarádům? Proč?                            DRUHÁCI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24E77-BB2A-4C0A-9DDC-31ACC87E2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4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Jo, dobrá škola, ale někdy moc testů na jeden den. Nevadí, to je všude.</a:t>
            </a:r>
          </a:p>
          <a:p>
            <a:r>
              <a:rPr lang="cs-CZ" i="1" dirty="0"/>
              <a:t>Pravděpodobně ano. Pro mne největší plus je hlavně milý přístup doslova všech učitelů.</a:t>
            </a:r>
          </a:p>
          <a:p>
            <a:r>
              <a:rPr lang="cs-CZ" dirty="0"/>
              <a:t>Ano, důvodů je více.</a:t>
            </a:r>
          </a:p>
          <a:p>
            <a:r>
              <a:rPr lang="cs-CZ" i="1" dirty="0"/>
              <a:t>Ano, protože je tu dobrá atmosféra.</a:t>
            </a:r>
          </a:p>
          <a:p>
            <a:r>
              <a:rPr lang="cs-CZ" dirty="0"/>
              <a:t>Ano, už se tak i stalo. Jsem spokojená s touto výukou.</a:t>
            </a:r>
          </a:p>
          <a:p>
            <a:r>
              <a:rPr lang="cs-CZ" i="1" dirty="0"/>
              <a:t>Asi ano, protože se mi tady líbí.</a:t>
            </a:r>
          </a:p>
          <a:p>
            <a:r>
              <a:rPr lang="cs-CZ" dirty="0"/>
              <a:t>Ano, jsem tady velmi spokojená, skvělý kolektiv, milé paní učitelky atd.</a:t>
            </a:r>
          </a:p>
          <a:p>
            <a:r>
              <a:rPr lang="cs-CZ" i="1" dirty="0"/>
              <a:t>Ano, skvělý přístup, málo žáků.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61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90E55-0E0C-4C3C-A3CC-81576CCB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" y="365125"/>
            <a:ext cx="12030075" cy="1325563"/>
          </a:xfrm>
        </p:spPr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Doporučil bys naši školu svým mladším kamarádům? Proč?                            DRUHÁCI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24E77-BB2A-4C0A-9DDC-31ACC87E2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40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Jo, rád, mě se zde líbí a asi bych neměnil.</a:t>
            </a:r>
          </a:p>
          <a:p>
            <a:r>
              <a:rPr lang="cs-CZ" i="1" dirty="0"/>
              <a:t>Ano. Ano. Ano.</a:t>
            </a:r>
          </a:p>
          <a:p>
            <a:r>
              <a:rPr lang="cs-CZ" dirty="0"/>
              <a:t>Ano, doporučila jsem jí hodně kamarádům a někteří tady studují. Protože je tu dobrý kolektiv.</a:t>
            </a:r>
          </a:p>
          <a:p>
            <a:r>
              <a:rPr lang="cs-CZ" i="1" dirty="0"/>
              <a:t>Ano, škola je přátelská.</a:t>
            </a:r>
          </a:p>
          <a:p>
            <a:r>
              <a:rPr lang="cs-CZ" dirty="0"/>
              <a:t>Ano, nemám s ničím problém.</a:t>
            </a:r>
          </a:p>
          <a:p>
            <a:r>
              <a:rPr lang="cs-CZ" i="1" dirty="0"/>
              <a:t>Ano, je to dobré místo na vzdělávání.</a:t>
            </a:r>
          </a:p>
          <a:p>
            <a:r>
              <a:rPr lang="cs-CZ" dirty="0"/>
              <a:t>Ano, kvalitní přístup ke vzdělávání.</a:t>
            </a:r>
          </a:p>
          <a:p>
            <a:r>
              <a:rPr lang="cs-CZ" i="1" dirty="0"/>
              <a:t>Už se stalo v 1. ročníku jsem to doporučila kamarádce a je tady.</a:t>
            </a:r>
          </a:p>
          <a:p>
            <a:r>
              <a:rPr lang="cs-CZ" dirty="0"/>
              <a:t>Ano, je to malá škola a mně to je příjemnější.</a:t>
            </a:r>
          </a:p>
          <a:p>
            <a:r>
              <a:rPr lang="cs-CZ" i="1" dirty="0"/>
              <a:t>Ano, doporučil, protože je to prestižní škola.</a:t>
            </a:r>
          </a:p>
        </p:txBody>
      </p:sp>
    </p:spTree>
    <p:extLst>
      <p:ext uri="{BB962C8B-B14F-4D97-AF65-F5344CB8AC3E}">
        <p14:creationId xmlns:p14="http://schemas.microsoft.com/office/powerpoint/2010/main" val="2843332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691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CO SE TI VYBAVÍ, KDYŽ SE ŘEKNE  MORAVSKOSLEZSKÁ OBCHODNÍ AKADEMIE? </vt:lpstr>
      <vt:lpstr>Doporučil bys naši školu svým mladším kamarádům? Proč?                              PRVÁCI</vt:lpstr>
      <vt:lpstr>Doporučil bys naši školu svým mladším kamarádům? Proč?                              PRVÁCI</vt:lpstr>
      <vt:lpstr>Doporučil bys naši školu svým mladším kamarádům? Proč?                            DRUHÁCI</vt:lpstr>
      <vt:lpstr>Doporučil bys naši školu svým mladším kamarádům? Proč?                            DRUHÁCI</vt:lpstr>
      <vt:lpstr>A co si myslíte Vy?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Kdy jsi se začal/a zajímat o výběr střední školy?</dc:title>
  <dc:creator>sabina</dc:creator>
  <cp:lastModifiedBy>sabina</cp:lastModifiedBy>
  <cp:revision>11</cp:revision>
  <dcterms:created xsi:type="dcterms:W3CDTF">2020-11-16T17:42:57Z</dcterms:created>
  <dcterms:modified xsi:type="dcterms:W3CDTF">2020-11-16T20:39:59Z</dcterms:modified>
</cp:coreProperties>
</file>